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357" r:id="rId4"/>
    <p:sldId id="259" r:id="rId5"/>
    <p:sldId id="358" r:id="rId6"/>
    <p:sldId id="283" r:id="rId7"/>
    <p:sldId id="356" r:id="rId8"/>
    <p:sldId id="329" r:id="rId9"/>
    <p:sldId id="330" r:id="rId10"/>
    <p:sldId id="387" r:id="rId12"/>
    <p:sldId id="327" r:id="rId13"/>
    <p:sldId id="328" r:id="rId14"/>
    <p:sldId id="388" r:id="rId15"/>
    <p:sldId id="389" r:id="rId16"/>
    <p:sldId id="260" r:id="rId17"/>
    <p:sldId id="261" r:id="rId18"/>
    <p:sldId id="262" r:id="rId19"/>
    <p:sldId id="308" r:id="rId20"/>
    <p:sldId id="264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66" r:id="rId34"/>
    <p:sldId id="280" r:id="rId35"/>
    <p:sldId id="281" r:id="rId36"/>
    <p:sldId id="282" r:id="rId37"/>
    <p:sldId id="413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BDB"/>
    <a:srgbClr val="FD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7C62-B1F3-41BA-8C82-E67757CAA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9050"/>
            <a:ext cx="12242165" cy="690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23465" y="2173605"/>
            <a:ext cx="7528560" cy="28613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德铁轨道交通技术（上海）有限公司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公司内部管理培训资料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95" y="4744720"/>
            <a:ext cx="4373245" cy="205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QQ截图20161127121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-12700"/>
            <a:ext cx="12182475" cy="6884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920" y="734060"/>
            <a:ext cx="10584815" cy="4661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（三）、工作日报：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1、序列号排列整齐，汇报要有条理性。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2、完成情况要阐明，完成、继续跟进、未完成的须说明原因。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3、第二天继续跟进未完工作，第二天可以复制前一天的“明日计划”，说明完成情况。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4、重要演示，市场信息，维修和培训，必须要拍照片。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5、需要协调督办，务必抄送相关部门责任人。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每日工作完成后，做好工作小结，在日报中做好统计和整理工作。说明次日的工作计划汇报给上级，抄送总经理和相关协办、督办人员。未汇报视为旷工。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人员工作汇报包括销售职责范围：市场调研（竞争对手的情况和价格，为何中标）、客户跟进、投标、产品试用情况、售后质量反馈、回款情况。须涵盖上周跟进计划、公司布置的工作、新业务的开拓和市场调研。完成情况要阐明，完成、继续跟进、未完成的须说明原因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QQ截图20161127121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6350"/>
            <a:ext cx="12182475" cy="68840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82955" y="850265"/>
            <a:ext cx="10744200" cy="3189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周报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每周一例会10:00前，必须将工作圈中的工作日报汇总成周报，必须说明上周工作跟进情况，发送到公司邮箱hr.dept@detierailtech.com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销售和技术岗位的周报可以通过日报自动生成，商务和财务人员的周报可以采用word格式。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销售人员周报要体现出本周的销售额及销售情况，中标情况，投标报名情况；报表内可包含本地区行业动态，比如是否有新线开通，来年会有什么计划等等。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总经办负责例会统计，并形成会议纪要报总经理审阅。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QQ截图20161127121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6350"/>
            <a:ext cx="12182475" cy="68840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82015" y="721995"/>
            <a:ext cx="10744200" cy="4739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月报、季报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销售的月报使用专用的excel格式，商务和采用人员采用各自的汇报格式。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销售月报要求：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1、月报包含客户跟进表，项目跟进表，合同汇总表三项内容。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2、销售拜访过的客户应登记在客户跟进表中以便查阅。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3、项目跟进表和合同汇总表中应按照表格内容做详细记录。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月报于每月底填报完成，于次月5日(不得迟于10日)发送到公司邮箱hr.dept@detierailtech.com。总经办负责统计。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月报关系个人绩效，月报晚于5天交付罚款300元晚于7天视为自动离职。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QQ截图20161127121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6350"/>
            <a:ext cx="12182475" cy="68840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30910" y="929005"/>
            <a:ext cx="10744200" cy="1640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1、年报采用PPT的汇报格式。应体现上一年度全部工作的总结。下一年度的工作计划。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2、不上交年报或不参加年会的，视为自动离职。公司不予任何补偿。  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953136" y="411480"/>
            <a:ext cx="8546465" cy="5278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二、保密条款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2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、薪资实行保密制度。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2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、公司的法人和股东背景，公司业务，公司代理产品，代理商联系方式绝对保密。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2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、公司的投标情况包含标书内容，销售价格，中标情况，各自区域业务进展。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2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对同行的保密有哪些？公司情况，代理产品及参数，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2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对国外的保密有哪些？分销商，合作单位，业务及中标情况，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2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对客户的保密有哪些？推荐公司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重点产品，其它地区的业绩，说话慎重！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科卓公司所有事项绝对保密！！！大型项目绝对保密！！！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5062855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789940" y="1214755"/>
            <a:ext cx="10385425" cy="4115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三、入职离职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4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、入职：填表格，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提供学历证明，紧急联系人，身份证和资质证书。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4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详读公司的规章制度后，签订劳动合同。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4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、试用期：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个月，期间可以转正，转正需要填表，试用期不得请假。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4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、离职：需提前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天提出申请，交接清晰，填表，当月工资于次月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日发放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240000"/>
              </a:lnSpc>
            </a:pP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5062855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926465" y="330835"/>
            <a:ext cx="10697210" cy="61855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四、出差报销规定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一、员工在外出差应注意人身财物安全。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二、人员出差必须先经过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总经理审批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，未经审批造成的车票损失自行承担以及产生的出差费用不予报销。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三、出差审批单（会议、培训通知或领导安排的文件或者微信截图等应附后）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四、员工出差应优先考虑经济的出行方式，乘坐高铁或飞机应经过审批。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五、出差人员住宿费、机票等出差相关费用按出差标准规定结算。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六、员工离开常驻地，必须经领导审批。未经审批离开常驻地，视为擅自离职，予以劝退。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七、出差人员出差活动结束后，应在一个月内办理报销手续，逾期不再受理，公司不接受发票单独邮寄，可以要求出具电子发票。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八、报销票据：出差差旅费报销单、住宿费发票、城市间交通费发票、批准的出差审批单、（含会议、培训通知或领导安排的文件或者微信截图）。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946150" y="488315"/>
            <a:ext cx="10598785" cy="11372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四、出差报销规定</a:t>
            </a:r>
            <a:endParaRPr lang="en-US" altLang="zh-CN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0" y="1219835"/>
            <a:ext cx="7327265" cy="50069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92785" y="356870"/>
            <a:ext cx="10944860" cy="5593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六、工作职责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陈总：第一汇报人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国外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CEO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沟通，项目汇报，年报，商务疑难问题处理，市场开发，销售控制。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运营总监：第二汇报人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标书审定，商务、销售、市场、售后、技术工作协调督办。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销售工程师：市场开拓，产品演示，标书编写，售后处理，签订合同及回款。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完成销售任务，开发新市场，代理商维护）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商务：采购，进出口事务，收发货，供货商关系维护，销售资料协办，办公室的日常事务。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财务：申请借款，出差报销标准核定，发放工资，提成和奖金核定。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售后服务部：现场演示和设备维修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5220970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9050"/>
            <a:ext cx="12242165" cy="690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90650" y="530225"/>
            <a:ext cx="3549650" cy="2676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七、基本要求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细致，合作，努力，坚持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200000"/>
              </a:lnSpc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95" y="5220970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869440" y="932180"/>
            <a:ext cx="9373235" cy="4712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公司不支持员工加班，每天安排的工作是既定的工作时间内可以完成的，沟通工作方法，了解你工作的时间节点。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初创型的企业没有不加班的，平行管理下，我们一起在努力创业。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结果导向     ：    做完再下班，第二天调休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时间导向     ：    按时下班，第二天再做</a:t>
            </a:r>
            <a:endParaRPr 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endParaRPr 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4904740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" y="-33020"/>
            <a:ext cx="12192635" cy="692404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3204337"/>
            <a:ext cx="2757714" cy="1657704"/>
            <a:chOff x="0" y="3204337"/>
            <a:chExt cx="2757714" cy="165770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3480621"/>
              <a:ext cx="2075543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4309473"/>
              <a:ext cx="1363852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0" y="3204337"/>
              <a:ext cx="1038386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0" y="4585757"/>
              <a:ext cx="2554514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0" y="4862041"/>
              <a:ext cx="1363852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0" y="4033189"/>
              <a:ext cx="2177143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3756905"/>
              <a:ext cx="2757714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4974356" y="2421988"/>
            <a:ext cx="7018411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72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工作模式</a:t>
            </a:r>
            <a:endParaRPr lang="zh-CN" sz="7200" dirty="0">
              <a:solidFill>
                <a:schemeClr val="bg1"/>
              </a:solidFill>
              <a:latin typeface="+mj-cs"/>
              <a:ea typeface="微软雅黑" panose="020B0503020204020204" charset="-122"/>
              <a:cs typeface="+mj-cs"/>
              <a:sym typeface="+mn-ea"/>
            </a:endParaRPr>
          </a:p>
          <a:p>
            <a:r>
              <a:rPr lang="zh-CN" sz="72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和管理规范</a:t>
            </a:r>
            <a:r>
              <a:rPr lang="en-US" altLang="zh-CN" sz="96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9600" dirty="0">
              <a:solidFill>
                <a:schemeClr val="bg1"/>
              </a:solidFill>
              <a:latin typeface="+mj-cs"/>
              <a:ea typeface="微软雅黑" panose="020B0503020204020204" charset="-122"/>
              <a:cs typeface="+mj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55902" y="735666"/>
            <a:ext cx="3099661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4400" dirty="0">
              <a:solidFill>
                <a:srgbClr val="F06023"/>
              </a:solidFill>
              <a:latin typeface="Futura-Medium" panose="020B0600000000000000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74115" y="707306"/>
            <a:ext cx="7875845" cy="4994062"/>
          </a:xfrm>
          <a:prstGeom prst="rect">
            <a:avLst/>
          </a:prstGeom>
          <a:noFill/>
          <a:ln w="19050">
            <a:solidFill>
              <a:srgbClr val="F06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 rot="5400000">
            <a:off x="386080" y="455930"/>
            <a:ext cx="1522730" cy="697865"/>
            <a:chOff x="0" y="3204337"/>
            <a:chExt cx="2757714" cy="165770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3480621"/>
              <a:ext cx="20755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4309473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3204337"/>
              <a:ext cx="1038386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849015" y="3694743"/>
              <a:ext cx="41999" cy="174003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4862041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0" y="4033189"/>
              <a:ext cx="21771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3756905"/>
              <a:ext cx="275771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2315528" y="3871595"/>
            <a:ext cx="756094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文件的传递者和未经处理的文件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 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管理者占用过多的反复审批和修改时间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90b260de-d386-488f-91cf-958af29438fa_size23_w600_h3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270" y="4344035"/>
            <a:ext cx="4540250" cy="2270125"/>
          </a:xfrm>
          <a:prstGeom prst="rect">
            <a:avLst/>
          </a:prstGeom>
        </p:spPr>
      </p:pic>
      <p:pic>
        <p:nvPicPr>
          <p:cNvPr id="5" name="图片 4" descr="cdb1828ae65b4a14b8488c4d699baf4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25" y="200660"/>
            <a:ext cx="3371850" cy="3528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745" y="4344035"/>
            <a:ext cx="4708525" cy="22701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98906" y="1703705"/>
            <a:ext cx="23164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老旧</a:t>
            </a: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工作方式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 rot="5400000">
            <a:off x="481330" y="360680"/>
            <a:ext cx="1350645" cy="716280"/>
            <a:chOff x="0" y="3204337"/>
            <a:chExt cx="2757714" cy="165770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3480621"/>
              <a:ext cx="20755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4309473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3204337"/>
              <a:ext cx="1038386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849015" y="3694743"/>
              <a:ext cx="41999" cy="174003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4862041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0" y="4033189"/>
              <a:ext cx="21771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3756905"/>
              <a:ext cx="275771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0971" y="217805"/>
            <a:ext cx="23164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新的</a:t>
            </a: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工作方式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timg9BDIYYV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90" y="3543300"/>
            <a:ext cx="4732020" cy="3158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330" y="3562350"/>
            <a:ext cx="3138805" cy="3159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70368" y="3096260"/>
            <a:ext cx="984694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每个人都是独立的责任人，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做好本职工作。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让管理者走出去，技术创新和带领团队寻求更多机遇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620" y="890905"/>
            <a:ext cx="3708400" cy="212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 rot="5400000">
            <a:off x="386080" y="455930"/>
            <a:ext cx="1522730" cy="697865"/>
            <a:chOff x="0" y="3204337"/>
            <a:chExt cx="2757714" cy="165770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3480621"/>
              <a:ext cx="20755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4309473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3204337"/>
              <a:ext cx="1038386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849015" y="3694743"/>
              <a:ext cx="41999" cy="174003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4862041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0" y="4033189"/>
              <a:ext cx="21771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3756905"/>
              <a:ext cx="275771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2128521" y="1819910"/>
            <a:ext cx="9130030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我发给你了                 你是否有打电话跟对方确认，实时督办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办不了                          你是否尝试过至少三种方法，答案如何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取不出来                      你是否提前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预知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，你是否通过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沟通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，其他途径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求助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投诉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的方式解决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我没带电脑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我没有资料                   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7762" y="544195"/>
            <a:ext cx="23164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老旧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工作习惯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803cb39c7d4a4ea49b2e24faf22ccde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70" y="3596005"/>
            <a:ext cx="5621020" cy="274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1576" y="2240915"/>
            <a:ext cx="23164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新的工作习惯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29561" y="4549140"/>
            <a:ext cx="7040880" cy="15855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lnSpc>
                <a:spcPct val="180000"/>
              </a:lnSpc>
            </a:pP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事前预报，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先知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先觉，部门间相互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传递信息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80000"/>
              </a:lnSpc>
            </a:pP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事中及时汇报，不瞒报、漏报，负责人环节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督办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，实时沟通统一汇报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80000"/>
              </a:lnSpc>
            </a:pP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做好善后工作，</a:t>
            </a:r>
            <a:r>
              <a:rPr 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事后总结，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形成工作标准规范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1431570730423869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835" y="401320"/>
            <a:ext cx="3065145" cy="3605530"/>
          </a:xfrm>
          <a:prstGeom prst="rect">
            <a:avLst/>
          </a:prstGeom>
        </p:spPr>
      </p:pic>
      <p:grpSp>
        <p:nvGrpSpPr>
          <p:cNvPr id="7" name="组合 65"/>
          <p:cNvGrpSpPr/>
          <p:nvPr/>
        </p:nvGrpSpPr>
        <p:grpSpPr>
          <a:xfrm>
            <a:off x="2051373" y="2262843"/>
            <a:ext cx="1039807" cy="478452"/>
            <a:chOff x="2076773" y="1417658"/>
            <a:chExt cx="1039807" cy="478452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2373953" y="1417658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076773" y="1776497"/>
              <a:ext cx="103980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2698126" y="1537271"/>
              <a:ext cx="41845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2373953" y="1896110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2192978" y="1656884"/>
              <a:ext cx="92360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4c2350c47b54a25a36a0aa5840d888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065" y="2407920"/>
            <a:ext cx="5114925" cy="305308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7951" y="260350"/>
            <a:ext cx="30276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改变</a:t>
            </a: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微信工作习惯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06233" y="1322070"/>
            <a:ext cx="9700895" cy="8661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先汇报结果说明情况 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说明处理过程 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发截图等资料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组合 65"/>
          <p:cNvGrpSpPr/>
          <p:nvPr/>
        </p:nvGrpSpPr>
        <p:grpSpPr>
          <a:xfrm>
            <a:off x="176218" y="282278"/>
            <a:ext cx="1039807" cy="478452"/>
            <a:chOff x="2076773" y="1417658"/>
            <a:chExt cx="1039807" cy="478452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2373953" y="1417658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076773" y="1776497"/>
              <a:ext cx="103980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2698126" y="1537271"/>
              <a:ext cx="41845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2373953" y="1896110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2192978" y="1656884"/>
              <a:ext cx="92360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310381" y="5581015"/>
            <a:ext cx="4090670" cy="5892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lnSpc>
                <a:spcPct val="180000"/>
              </a:lnSpc>
            </a:pP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要有过程管理，微信说不清楚就打电话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90970" y="180340"/>
            <a:ext cx="33832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微信提高工作效率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不能取代电话和面谈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掌握人与人之前的充分沟通方式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2591" y="1908175"/>
            <a:ext cx="259588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内部讨论，消化整理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图片 8" descr="u=366317898,2822517491&amp;fm=26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" y="1043305"/>
            <a:ext cx="3465830" cy="2125345"/>
          </a:xfrm>
          <a:prstGeom prst="rect">
            <a:avLst/>
          </a:prstGeom>
        </p:spPr>
      </p:pic>
      <p:pic>
        <p:nvPicPr>
          <p:cNvPr id="2" name="图片 1" descr="u=1323818792,1847860517&amp;fm=7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3168650"/>
            <a:ext cx="3354070" cy="1774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12591" y="3611245"/>
            <a:ext cx="259588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提供方案，预报结果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timgX1XT593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35" y="4798060"/>
            <a:ext cx="3465830" cy="16256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84091" y="5238750"/>
            <a:ext cx="145288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审批执行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图片 13" descr="timg66Y21DX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0000">
            <a:off x="7423150" y="2778125"/>
            <a:ext cx="4714240" cy="31026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562341" y="1908175"/>
            <a:ext cx="191008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形成标准规范</a:t>
            </a:r>
            <a:endParaRPr 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05560" y="210185"/>
            <a:ext cx="2926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减政不代表无政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自由空间发挥每个人的能量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组合 65"/>
          <p:cNvGrpSpPr/>
          <p:nvPr/>
        </p:nvGrpSpPr>
        <p:grpSpPr>
          <a:xfrm>
            <a:off x="176218" y="282278"/>
            <a:ext cx="1039807" cy="478452"/>
            <a:chOff x="2076773" y="1417658"/>
            <a:chExt cx="1039807" cy="478452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2373953" y="1417658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2076773" y="1776497"/>
              <a:ext cx="103980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2698126" y="1537271"/>
              <a:ext cx="41845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373953" y="1896110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2192978" y="1656884"/>
              <a:ext cx="92360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6137911" y="282575"/>
            <a:ext cx="23164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新的工作方式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64761" y="333375"/>
            <a:ext cx="23164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新的管理方式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4161" y="4045585"/>
            <a:ext cx="4297680" cy="2084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lnSpc>
                <a:spcPct val="180000"/>
              </a:lnSpc>
            </a:pP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外出打卡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80000"/>
              </a:lnSpc>
            </a:pP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每日必报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80000"/>
              </a:lnSpc>
            </a:pP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按照规范流程下订单，订货，发货，开票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80000"/>
              </a:lnSpc>
            </a:pP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完善的周报，月报，季报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1443" y="1025525"/>
            <a:ext cx="4413885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严格按照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ERP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执行，公司管理规范执行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timgWIJ2GUZ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775" y="1632585"/>
            <a:ext cx="4361815" cy="2239010"/>
          </a:xfrm>
          <a:prstGeom prst="rect">
            <a:avLst/>
          </a:prstGeom>
        </p:spPr>
      </p:pic>
      <p:grpSp>
        <p:nvGrpSpPr>
          <p:cNvPr id="7" name="组合 65"/>
          <p:cNvGrpSpPr/>
          <p:nvPr/>
        </p:nvGrpSpPr>
        <p:grpSpPr>
          <a:xfrm>
            <a:off x="176218" y="282278"/>
            <a:ext cx="1039807" cy="478452"/>
            <a:chOff x="2076773" y="1417658"/>
            <a:chExt cx="1039807" cy="478452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2373953" y="1417658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076773" y="1776497"/>
              <a:ext cx="103980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698126" y="1537271"/>
              <a:ext cx="41845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373953" y="1896110"/>
              <a:ext cx="742627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2192978" y="1656884"/>
              <a:ext cx="92360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3282056"/>
            <a:ext cx="589532" cy="58953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 rot="5400000">
            <a:off x="229235" y="612140"/>
            <a:ext cx="2251710" cy="1113790"/>
            <a:chOff x="0" y="3204337"/>
            <a:chExt cx="2757714" cy="165770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3480621"/>
              <a:ext cx="20755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4309473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3204337"/>
              <a:ext cx="1038386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849015" y="3694743"/>
              <a:ext cx="41999" cy="174003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4862041"/>
              <a:ext cx="1363852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0" y="4033189"/>
              <a:ext cx="2177143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3756905"/>
              <a:ext cx="2757714" cy="0"/>
            </a:xfrm>
            <a:prstGeom prst="line">
              <a:avLst/>
            </a:prstGeom>
            <a:ln w="22225" cap="rnd">
              <a:solidFill>
                <a:srgbClr val="F06023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3464561" y="1328420"/>
            <a:ext cx="5516880" cy="7988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经营自己的工作，经营自己的家庭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7890" y="739775"/>
            <a:ext cx="857885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2361" y="562610"/>
            <a:ext cx="51612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每一个人都应该学会经营和管理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560" y="2193925"/>
            <a:ext cx="5516880" cy="434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" y="-33020"/>
            <a:ext cx="12192635" cy="692404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3204337"/>
            <a:ext cx="2757714" cy="1657704"/>
            <a:chOff x="0" y="3204337"/>
            <a:chExt cx="2757714" cy="165770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3480621"/>
              <a:ext cx="2075543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4309473"/>
              <a:ext cx="1363852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0" y="3204337"/>
              <a:ext cx="1038386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0" y="4585757"/>
              <a:ext cx="2554514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0" y="4862041"/>
              <a:ext cx="1363852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0" y="4033189"/>
              <a:ext cx="2177143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3756905"/>
              <a:ext cx="2757714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4974356" y="2421988"/>
            <a:ext cx="701841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ERP </a:t>
            </a:r>
            <a:r>
              <a:rPr lang="zh-CN" altLang="en-US" sz="72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工作流程</a:t>
            </a:r>
            <a:r>
              <a:rPr lang="en-US" altLang="zh-CN" sz="96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9600" dirty="0">
              <a:solidFill>
                <a:schemeClr val="bg1"/>
              </a:solidFill>
              <a:latin typeface="+mj-cs"/>
              <a:ea typeface="微软雅黑" panose="020B0503020204020204" charset="-122"/>
              <a:cs typeface="+mj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55902" y="735666"/>
            <a:ext cx="3099661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4400" dirty="0">
              <a:solidFill>
                <a:srgbClr val="F06023"/>
              </a:solidFill>
              <a:latin typeface="Futura-Medium" panose="020B0600000000000000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74115" y="707306"/>
            <a:ext cx="7875845" cy="4994062"/>
          </a:xfrm>
          <a:prstGeom prst="rect">
            <a:avLst/>
          </a:prstGeom>
          <a:noFill/>
          <a:ln w="19050">
            <a:solidFill>
              <a:srgbClr val="F06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798445" y="1207770"/>
            <a:ext cx="8288655" cy="30264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成功往往在于再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一下的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努力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之中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足球队的失败在于射门一刻选择放弃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4904740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" y="-33020"/>
            <a:ext cx="12192635" cy="692404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3204337"/>
            <a:ext cx="2757714" cy="1657704"/>
            <a:chOff x="0" y="3204337"/>
            <a:chExt cx="2757714" cy="165770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3480621"/>
              <a:ext cx="2075543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4309473"/>
              <a:ext cx="1363852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0" y="3204337"/>
              <a:ext cx="1038386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0" y="4585757"/>
              <a:ext cx="2554514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0" y="4862041"/>
              <a:ext cx="1363852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0" y="4033189"/>
              <a:ext cx="2177143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3756905"/>
              <a:ext cx="2757714" cy="0"/>
            </a:xfrm>
            <a:prstGeom prst="line">
              <a:avLst/>
            </a:prstGeom>
            <a:ln w="22225" cap="rnd">
              <a:solidFill>
                <a:schemeClr val="bg1"/>
              </a:solidFill>
              <a:headEnd type="none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4974356" y="2421988"/>
            <a:ext cx="701841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公司责任分管</a:t>
            </a:r>
            <a:r>
              <a:rPr lang="en-US" altLang="zh-CN" sz="9600" dirty="0">
                <a:solidFill>
                  <a:schemeClr val="bg1"/>
                </a:solidFill>
                <a:latin typeface="+mj-cs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9600" dirty="0">
              <a:solidFill>
                <a:schemeClr val="bg1"/>
              </a:solidFill>
              <a:latin typeface="+mj-cs"/>
              <a:ea typeface="微软雅黑" panose="020B0503020204020204" charset="-122"/>
              <a:cs typeface="+mj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55902" y="735666"/>
            <a:ext cx="3099661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4400" dirty="0">
              <a:solidFill>
                <a:srgbClr val="F06023"/>
              </a:solidFill>
              <a:latin typeface="Futura-Medium" panose="020B0600000000000000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74115" y="707306"/>
            <a:ext cx="7875845" cy="4994062"/>
          </a:xfrm>
          <a:prstGeom prst="rect">
            <a:avLst/>
          </a:prstGeom>
          <a:noFill/>
          <a:ln w="19050">
            <a:solidFill>
              <a:srgbClr val="F06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9050"/>
            <a:ext cx="12242165" cy="690245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2832735" y="964565"/>
          <a:ext cx="7617460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65"/>
                <a:gridCol w="4608830"/>
                <a:gridCol w="2272665"/>
              </a:tblGrid>
              <a:tr h="33337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审核与审批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对外报价审核，项目报备，合同审核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陈总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大型项目资料制作，对外文件审核，技术说明，法律性文件撰写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刘杉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投标相关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投标报名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投标保证金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投标文件助理（包含合同和资格证明等）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李婉纯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公司收文发文，档案管理和领用申请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李婉纯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公章管理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李婉纯，刘银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合同制作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德铁公司销售和采购合同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李佩雯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罗曼公司销售和采购合同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李婉纯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行策公司销售和采购合同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李佩雯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9050"/>
            <a:ext cx="12242165" cy="690245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621280" y="1159510"/>
          <a:ext cx="7757795" cy="462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35"/>
                <a:gridCol w="4693920"/>
                <a:gridCol w="2313940"/>
              </a:tblGrid>
              <a:tr h="33401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翻译工作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文件资料英文翻译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李佩雯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外事接待与翻译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李佩雯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外事接待与翻译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李婉纯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财务相关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借款、报销、收付款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支付外汇，对外付款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开发票，企业对账，催款函开具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杨子慧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报关单和缴税证明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杨子慧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发货、收货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收货登记、清点、入库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发货单、出库单、库存对账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8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物理发货、仓库管理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殷兵（刘银管理）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-22225"/>
            <a:ext cx="12242165" cy="6902450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2864485" y="1328420"/>
          <a:ext cx="7404100" cy="366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45"/>
                <a:gridCol w="4479925"/>
                <a:gridCol w="2208530"/>
              </a:tblGrid>
              <a:tr h="29781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领用申请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货物领用申请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配件领用申请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样品领用申请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办公用品申请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发货时间查询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人事行政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请销假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入职离职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人事档案管理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公司管理体系认证和ERP管理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刘银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-22225"/>
            <a:ext cx="12242165" cy="690245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790190" y="821055"/>
          <a:ext cx="7575550" cy="471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155"/>
                <a:gridCol w="4583430"/>
                <a:gridCol w="2259965"/>
              </a:tblGrid>
              <a:tr h="33337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供应商管理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83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德铁公司产品的宣传资料、视频资料、认证、中英文说明书、授权、采购、进出口事务（统筹代管所有进出口事务）等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李佩雯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罗曼公司产品的宣传资料、视频资料、认证、中英文说明书、授权、采购、进出口事务等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李婉纯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行策公司产品的宣传资料、视频资料、认证、中英文说明书、授权等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李佩雯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售后服务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与售后服务人员就客户问题协调督办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主管销售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了解问题的情况，说明原因、提供解决方案、处理问题、形成报告反馈给商务部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郑军亮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维修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张玉岭、郑军亮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汇报材料翻译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李佩雯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国外汇报、索赔督办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供应商专管商务人员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9050"/>
            <a:ext cx="12242165" cy="690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15055" y="1721485"/>
            <a:ext cx="4773930" cy="3415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请学习公司网站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熟读公司管理制度后签订劳动合同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欢迎您的加入！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200000"/>
              </a:lnSpc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95" y="5220970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8175" y="537210"/>
            <a:ext cx="9334500" cy="4953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工作汇报方法：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时间，地点，人物，起因，经过，结果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结果+原因+结论+措施+建议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30秒汇报清晰，永远要有Plan B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逻辑思维和协调能力</a:t>
            </a:r>
            <a:endParaRPr 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endParaRPr 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4904740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1206111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9050"/>
            <a:ext cx="12242165" cy="690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69528" y="640080"/>
            <a:ext cx="2088515" cy="55778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一、工作纪律 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二、保密条款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三、入职离职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四、公司名称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五、公司业务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六、工作职责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七、基本要求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60" y="-19050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530225" y="202565"/>
            <a:ext cx="11130280" cy="5351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一、工作纪律 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1、上班时间：9：00 - 12：00，13：00 - 5：30 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2、常驻人员上下班打卡，加班可以自行安排时间调休和年假，需要</a:t>
            </a:r>
            <a:r>
              <a:rPr lang="zh-CN">
                <a:ea typeface="微软雅黑" panose="020B0503020204020204" charset="-122"/>
              </a:rPr>
              <a:t>提前两天</a:t>
            </a: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申请，请假扣除工资。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       同岗不得同时请假，公司不得留空，公司会酌情考虑节假日提前放假，放假期间保持电话畅通。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3、销售工程师及外勤期间，每天早上汇报地点， 每天00：00前发布招标信息，拜访客户要发照片。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       工作时间不固定，24小时开机，晚上上线早上可以休息，自我调节，劳逸结合。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4、投标纪律：提前30分钟到场交标书。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                             拍照片：竞争对手照片，竞争产品照片，招标单位名称。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                             记录：投标现场厂家价格。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                             汇报：是否转谈判；代理商不配合情况；竞争对手与我们的价格。做到实时汇报。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ea typeface="微软雅黑" panose="020B0503020204020204" charset="-122"/>
              </a:rPr>
              <a:t>5、日报、周报、月报、季度考核、年会。</a:t>
            </a:r>
            <a:endParaRPr lang="zh-CN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5033645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41985" y="459105"/>
            <a:ext cx="10907395" cy="54908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重要岗位日报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1、外勤打卡：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销售人员外出必须按规定做好外勤打卡工作。外出未打卡视为旷工。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2、招标信息：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每日负责浏览责任区域内的招标信息，于每日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:00前发到公司微信群中。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未发布罚款100元一次。连续三次以上未按要求发布，视为自动离职。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3、工作日报：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工作完成后，做好工作小结，在日报中做好统计和整理工作。汇报给上级，抄送总经理和相关协办、督办人员。未汇报视为旷工。工作汇报包括销售职责范围：市场调研（竞争对手的情况和价格，为何中标）、客户跟进、投标、产品试用情况、售后质量反馈、回款情况。须涵盖上周跟进计划、公司布置的工作、新业务的开拓和市场调研。完成情况要阐明，完成、继续跟进、未完成的须说明原因。</a:t>
            </a:r>
            <a:endParaRPr lang="zh-CN" altLang="en-US" sz="2400"/>
          </a:p>
          <a:p>
            <a:pPr algn="l">
              <a:lnSpc>
                <a:spcPct val="170000"/>
              </a:lnSpc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695" y="4973955"/>
            <a:ext cx="437324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QQ截图20161127121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6350"/>
            <a:ext cx="12182475" cy="68840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0225" y="202565"/>
            <a:ext cx="11094720" cy="18268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日报、周报、月报</a:t>
            </a:r>
            <a:endParaRPr lang="zh-CN" altLang="en-US" sz="2400"/>
          </a:p>
          <a:p>
            <a:pPr algn="l">
              <a:lnSpc>
                <a:spcPct val="170000"/>
              </a:lnSpc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313180"/>
            <a:ext cx="3953510" cy="3454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35" y="482600"/>
            <a:ext cx="2820035" cy="6111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QQ截图20161127121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-12700"/>
            <a:ext cx="12182475" cy="68840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42010" y="452120"/>
            <a:ext cx="10377805" cy="5953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（一）、外勤打卡：销售人员外出必须按规定做好外勤打卡工作。外出未打卡视为旷工。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（二）、招标信息：每日负责浏览责任区域内的招标信息，于每日13:00前发到公司微信群中。未发布罚款100元一次。连续三次以上未按要求发布，视为自动离职。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汇报格式包括但不限于：地铁无招标信息，铁路无招标信息，鲁班网无招标信息。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公司招标网：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95306：http://wzcgzs.95306.cn/index.jsp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登录：18112665143（刘会计手机）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登录用户名：luoman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密码luoman20160603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Chinabidding：https://www.chinabidding.cn/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账号：detieco  密码：de1100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鲁班网：http://www.crecgec.com/portal.php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德铁登录用户名：ironman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密码：ironman7821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罗曼登录用户名：Luoman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</a:pPr>
            <a:r>
              <a:rPr lang="zh-CN" altLang="en-US">
                <a:ln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密码：Luoman7821</a:t>
            </a:r>
            <a:endParaRPr lang="zh-CN" altLang="en-US">
              <a:ln>
                <a:noFill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239010"/>
            <a:ext cx="7748270" cy="4340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TABLE_BEAUTIFY" val="smartTable{109de913-53f5-495f-ab29-7b6a62de48ab}"/>
</p:tagLst>
</file>

<file path=ppt/tags/tag3.xml><?xml version="1.0" encoding="utf-8"?>
<p:tagLst xmlns:p="http://schemas.openxmlformats.org/presentationml/2006/main">
  <p:tag name="KSO_WM_UNIT_TABLE_BEAUTIFY" val="smartTable{1af7a58f-e941-4a36-91e0-f3be7ae95773}"/>
</p:tagLst>
</file>

<file path=ppt/tags/tag4.xml><?xml version="1.0" encoding="utf-8"?>
<p:tagLst xmlns:p="http://schemas.openxmlformats.org/presentationml/2006/main">
  <p:tag name="KSO_WM_UNIT_TABLE_BEAUTIFY" val="smartTable{cc43bd68-899c-459e-b498-7ed065cd4e9a}"/>
</p:tagLst>
</file>

<file path=ppt/tags/tag5.xml><?xml version="1.0" encoding="utf-8"?>
<p:tagLst xmlns:p="http://schemas.openxmlformats.org/presentationml/2006/main">
  <p:tag name="KSO_WM_UNIT_TABLE_BEAUTIFY" val="smartTable{bbddb52d-dafc-42ce-a2b0-cb41b45f84a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4646</Words>
  <Application>WPS 演示</Application>
  <PresentationFormat>宽屏</PresentationFormat>
  <Paragraphs>536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 Light</vt:lpstr>
      <vt:lpstr>Calibri</vt:lpstr>
      <vt:lpstr>Arial Unicode MS</vt:lpstr>
      <vt:lpstr>Futura-Medium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杉samantha</cp:lastModifiedBy>
  <cp:revision>50</cp:revision>
  <dcterms:created xsi:type="dcterms:W3CDTF">2015-05-05T08:02:00Z</dcterms:created>
  <dcterms:modified xsi:type="dcterms:W3CDTF">2020-09-08T02:25:42Z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